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1"/>
  </p:sldMasterIdLst>
  <p:notesMasterIdLst>
    <p:notesMasterId r:id="rId14"/>
  </p:notesMasterIdLst>
  <p:handoutMasterIdLst>
    <p:handoutMasterId r:id="rId15"/>
  </p:handoutMasterIdLst>
  <p:sldIdLst>
    <p:sldId id="1444" r:id="rId2"/>
    <p:sldId id="1469" r:id="rId3"/>
    <p:sldId id="1471" r:id="rId4"/>
    <p:sldId id="1472" r:id="rId5"/>
    <p:sldId id="1473" r:id="rId6"/>
    <p:sldId id="1474" r:id="rId7"/>
    <p:sldId id="1475" r:id="rId8"/>
    <p:sldId id="1476" r:id="rId9"/>
    <p:sldId id="1470" r:id="rId10"/>
    <p:sldId id="1477" r:id="rId11"/>
    <p:sldId id="1478" r:id="rId12"/>
    <p:sldId id="1443" r:id="rId13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6" name="Author" initials="A" lastIdx="0" clrIdx="6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2F2F"/>
    <a:srgbClr val="B913A5"/>
    <a:srgbClr val="611F77"/>
    <a:srgbClr val="797979"/>
    <a:srgbClr val="52206E"/>
    <a:srgbClr val="505050"/>
    <a:srgbClr val="681E7B"/>
    <a:srgbClr val="6D1D7E"/>
    <a:srgbClr val="592C8C"/>
    <a:srgbClr val="5420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873" autoAdjust="0"/>
    <p:restoredTop sz="93001" autoAdjust="0"/>
  </p:normalViewPr>
  <p:slideViewPr>
    <p:cSldViewPr>
      <p:cViewPr varScale="1">
        <p:scale>
          <a:sx n="168" d="100"/>
          <a:sy n="168" d="100"/>
        </p:scale>
        <p:origin x="200" y="1096"/>
      </p:cViewPr>
      <p:guideLst/>
    </p:cSldViewPr>
  </p:slideViewPr>
  <p:outlineViewPr>
    <p:cViewPr>
      <p:scale>
        <a:sx n="33" d="100"/>
        <a:sy n="33" d="100"/>
      </p:scale>
      <p:origin x="0" y="-1444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-2292"/>
    </p:cViewPr>
  </p:sorterViewPr>
  <p:notesViewPr>
    <p:cSldViewPr showGuides="1">
      <p:cViewPr>
        <p:scale>
          <a:sx n="100" d="100"/>
          <a:sy n="100" d="100"/>
        </p:scale>
        <p:origin x="3552" y="35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commentAuthors" Target="commentAuthors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Connect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4/6/17 10:55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tiff>
</file>

<file path=ppt/media/image11.tiff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Connect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4/6/17 10:55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Microsoft Connect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4/6/17 10:55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739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A17D118-1690-458F-B4D2-F9DA5D6F5033}" type="datetime8">
              <a:rPr lang="en-US" smtClean="0">
                <a:solidFill>
                  <a:prstClr val="black"/>
                </a:solidFill>
              </a:rPr>
              <a:t>4/6/17 10:55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12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27556494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pic>
        <p:nvPicPr>
          <p:cNvPr id="6" name="MS logo white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10488440" y="6131358"/>
            <a:ext cx="1371600" cy="29348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8" t="16826" r="15566" b="23413"/>
          <a:stretch/>
        </p:blipFill>
        <p:spPr>
          <a:xfrm>
            <a:off x="808037" y="2105200"/>
            <a:ext cx="3276600" cy="2327516"/>
          </a:xfrm>
          <a:prstGeom prst="rect">
            <a:avLst/>
          </a:prstGeom>
        </p:spPr>
      </p:pic>
      <p:pic>
        <p:nvPicPr>
          <p:cNvPr id="2050" name="Picture 2" descr="https://scontent.flim5-2.fna.fbcdn.net/v/t35.0-12/s2048x2048/17572053_10211836712771073_1778006828_o.png?oh=4737d31f14e504514328bf51c37871f3&amp;oe=58DF9B7C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1253" y="3040062"/>
            <a:ext cx="6508787" cy="457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Connector 2"/>
          <p:cNvCxnSpPr/>
          <p:nvPr userDrawn="1"/>
        </p:nvCxnSpPr>
        <p:spPr>
          <a:xfrm>
            <a:off x="4465637" y="1287462"/>
            <a:ext cx="0" cy="4495800"/>
          </a:xfrm>
          <a:prstGeom prst="line">
            <a:avLst/>
          </a:prstGeom>
          <a:ln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5962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rgbClr val="0070C0"/>
                </a:soli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rgbClr val="0070C0"/>
                </a:soli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>
                <a:solidFill>
                  <a:srgbClr val="0070C0"/>
                </a:soli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>
                <a:solidFill>
                  <a:srgbClr val="0070C0"/>
                </a:soli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131397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-1" y="6248400"/>
            <a:ext cx="12436475" cy="75406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54989" y="2106613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8" t="16826" r="15566" b="23413"/>
          <a:stretch/>
        </p:blipFill>
        <p:spPr>
          <a:xfrm>
            <a:off x="11399837" y="6305296"/>
            <a:ext cx="879004" cy="624396"/>
          </a:xfrm>
          <a:prstGeom prst="rect">
            <a:avLst/>
          </a:prstGeom>
        </p:spPr>
      </p:pic>
      <p:pic>
        <p:nvPicPr>
          <p:cNvPr id="20" name="Picture 2" descr="https://scontent.flim5-2.fna.fbcdn.net/v/t35.0-12/s2048x2048/17521716_10211836712811074_1269763664_o.png?oh=a28d3fd5054e409b10d932651826fd30&amp;oe=58E0A4CE"/>
          <p:cNvPicPr>
            <a:picLocks noChangeAspect="1" noChangeArrowheads="1"/>
          </p:cNvPicPr>
          <p:nvPr userDrawn="1"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836" y="6469062"/>
            <a:ext cx="3596273" cy="25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9437" y="1209973"/>
            <a:ext cx="111252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Transmission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2860" y="2125662"/>
            <a:ext cx="5675377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7" y="1241426"/>
            <a:ext cx="5257801" cy="2012859"/>
          </a:xfrm>
        </p:spPr>
        <p:txBody>
          <a:bodyPr wrap="square">
            <a:spAutoFit/>
          </a:bodyPr>
          <a:lstStyle>
            <a:lvl1pPr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325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1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" y="6240463"/>
            <a:ext cx="12436474" cy="754062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54038" y="2125678"/>
            <a:ext cx="9093199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&lt;Presentation title&gt;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54037" y="3955786"/>
            <a:ext cx="9093199" cy="1370275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&lt;Speaker Name&gt;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8" t="16826" r="15566" b="23413"/>
          <a:stretch/>
        </p:blipFill>
        <p:spPr>
          <a:xfrm>
            <a:off x="11399837" y="6305296"/>
            <a:ext cx="879004" cy="624396"/>
          </a:xfrm>
          <a:prstGeom prst="rect">
            <a:avLst/>
          </a:prstGeom>
        </p:spPr>
      </p:pic>
      <p:pic>
        <p:nvPicPr>
          <p:cNvPr id="1026" name="Picture 2" descr="https://scontent.flim5-2.fna.fbcdn.net/v/t35.0-12/s2048x2048/17521716_10211836712811074_1269763664_o.png?oh=a28d3fd5054e409b10d932651826fd30&amp;oe=58E0A4CE"/>
          <p:cNvPicPr>
            <a:picLocks noChangeAspect="1" noChangeArrowheads="1"/>
          </p:cNvPicPr>
          <p:nvPr userDrawn="1"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836" y="6469062"/>
            <a:ext cx="3596273" cy="25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Connect logo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S logo white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10488440" y="6131358"/>
            <a:ext cx="1371600" cy="293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4817041" y="2653852"/>
            <a:ext cx="55750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8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Dev@Nights</a:t>
            </a:r>
            <a:endParaRPr lang="en-US" sz="80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6" name="Picture 2" descr="Resultado de imagen para bot framework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2" t="15504" r="8127" b="18311"/>
          <a:stretch/>
        </p:blipFill>
        <p:spPr bwMode="auto">
          <a:xfrm>
            <a:off x="1874837" y="2029607"/>
            <a:ext cx="2942204" cy="2798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13836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 bwMode="auto">
          <a:xfrm>
            <a:off x="1" y="487"/>
            <a:ext cx="12436474" cy="829775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>
            <a:outerShdw blurRad="25400" dist="12700" dir="5400000" algn="t" rotWithShape="0">
              <a:prstClr val="black">
                <a:alpha val="18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569884" y="1439862"/>
            <a:ext cx="9001153" cy="20574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69884" y="4106862"/>
            <a:ext cx="6577102" cy="1752600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1" name="Picture 2" descr="https://scontent.flim5-2.fna.fbcdn.net/v/t35.0-12/s2048x2048/17521716_10211836712811074_1269763664_o.png?oh=a28d3fd5054e409b10d932651826fd30&amp;oe=58E0A4CE"/>
          <p:cNvPicPr>
            <a:picLocks noChangeAspect="1" noChangeArrowheads="1"/>
          </p:cNvPicPr>
          <p:nvPr userDrawn="1"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837" y="241432"/>
            <a:ext cx="4267200" cy="300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8" t="16826" r="15566" b="23413"/>
          <a:stretch/>
        </p:blipFill>
        <p:spPr>
          <a:xfrm>
            <a:off x="11323637" y="101593"/>
            <a:ext cx="883459" cy="62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960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3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 bwMode="auto">
          <a:xfrm>
            <a:off x="-1" y="5839619"/>
            <a:ext cx="12436475" cy="1154906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3">
            <a:alphaModFix amt="10000"/>
          </a:blip>
          <a:srcRect t="43378" r="43213" b="10783"/>
          <a:stretch/>
        </p:blipFill>
        <p:spPr>
          <a:xfrm>
            <a:off x="3063793" y="487"/>
            <a:ext cx="9356808" cy="69940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8" t="16826" r="15566" b="23413"/>
          <a:stretch/>
        </p:blipFill>
        <p:spPr>
          <a:xfrm>
            <a:off x="10979314" y="5951134"/>
            <a:ext cx="1222046" cy="868074"/>
          </a:xfrm>
          <a:prstGeom prst="rect">
            <a:avLst/>
          </a:prstGeom>
        </p:spPr>
      </p:pic>
      <p:pic>
        <p:nvPicPr>
          <p:cNvPr id="10" name="Picture 2" descr="https://scontent.flim5-2.fna.fbcdn.net/v/t35.0-12/s2048x2048/17521716_10211836712811074_1269763664_o.png?oh=a28d3fd5054e409b10d932651826fd30&amp;oe=58E0A4CE"/>
          <p:cNvPicPr>
            <a:picLocks noChangeAspect="1" noChangeArrowheads="1"/>
          </p:cNvPicPr>
          <p:nvPr userDrawn="1"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7" y="6290601"/>
            <a:ext cx="3596273" cy="25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74500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4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 bwMode="auto">
          <a:xfrm>
            <a:off x="-1" y="5839619"/>
            <a:ext cx="12436475" cy="1154906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3">
            <a:alphaModFix amt="10000"/>
          </a:blip>
          <a:srcRect t="43378" r="43213" b="10783"/>
          <a:stretch/>
        </p:blipFill>
        <p:spPr>
          <a:xfrm>
            <a:off x="3063793" y="487"/>
            <a:ext cx="9356808" cy="6994038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514494" y="906462"/>
            <a:ext cx="9056543" cy="22098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13086" y="3421062"/>
            <a:ext cx="5664200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1" name="Picture 2" descr="https://scontent.flim5-2.fna.fbcdn.net/v/t35.0-12/s2048x2048/17521716_10211836712811074_1269763664_o.png?oh=a28d3fd5054e409b10d932651826fd30&amp;oe=58E0A4CE"/>
          <p:cNvPicPr>
            <a:picLocks noChangeAspect="1" noChangeArrowheads="1"/>
          </p:cNvPicPr>
          <p:nvPr userDrawn="1"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7" y="6290601"/>
            <a:ext cx="3596273" cy="25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37686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5943598" cy="917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2072265"/>
            <a:ext cx="5943599" cy="2025170"/>
          </a:xfrm>
        </p:spPr>
        <p:txBody>
          <a:bodyPr/>
          <a:lstStyle>
            <a:lvl1pPr marL="0" indent="0">
              <a:buNone/>
              <a:defRPr>
                <a:solidFill>
                  <a:srgbClr val="0070C0"/>
                </a:soli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5943598" cy="917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2081692"/>
            <a:ext cx="5943599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2080754"/>
            <a:ext cx="5943599" cy="2092881"/>
          </a:xfrm>
        </p:spPr>
        <p:txBody>
          <a:bodyPr wrap="square">
            <a:spAutoFit/>
          </a:bodyPr>
          <a:lstStyle>
            <a:lvl1pPr>
              <a:defRPr sz="4000">
                <a:solidFill>
                  <a:srgbClr val="0070C0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74639" y="295274"/>
            <a:ext cx="5943598" cy="9175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2080754"/>
            <a:ext cx="5943599" cy="2092881"/>
          </a:xfrm>
        </p:spPr>
        <p:txBody>
          <a:bodyPr wrap="square"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74639" y="295274"/>
            <a:ext cx="5943598" cy="9175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6"/>
            <a:chOff x="12618967" y="0"/>
            <a:chExt cx="952401" cy="5766966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0"/>
              <a:ext cx="952401" cy="5766966"/>
              <a:chOff x="12618967" y="0"/>
              <a:chExt cx="952401" cy="5766966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50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50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5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kern="120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8035" y="260168"/>
                <a:ext cx="843501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2070" y="4230580"/>
                <a:ext cx="2656496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1000" baseline="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1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500" dirty="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9" r:id="rId1"/>
    <p:sldLayoutId id="2147484300" r:id="rId2"/>
    <p:sldLayoutId id="2147484318" r:id="rId3"/>
    <p:sldLayoutId id="2147484341" r:id="rId4"/>
    <p:sldLayoutId id="2147484342" r:id="rId5"/>
    <p:sldLayoutId id="2147484295" r:id="rId6"/>
    <p:sldLayoutId id="2147484240" r:id="rId7"/>
    <p:sldLayoutId id="2147484296" r:id="rId8"/>
    <p:sldLayoutId id="2147484241" r:id="rId9"/>
    <p:sldLayoutId id="2147484297" r:id="rId10"/>
    <p:sldLayoutId id="2147484244" r:id="rId11"/>
    <p:sldLayoutId id="2147484245" r:id="rId12"/>
    <p:sldLayoutId id="2147484247" r:id="rId13"/>
    <p:sldLayoutId id="2147484337" r:id="rId14"/>
    <p:sldLayoutId id="2147484249" r:id="rId15"/>
    <p:sldLayoutId id="2147484301" r:id="rId16"/>
    <p:sldLayoutId id="2147484252" r:id="rId17"/>
    <p:sldLayoutId id="2147484254" r:id="rId18"/>
    <p:sldLayoutId id="2147484258" r:id="rId19"/>
    <p:sldLayoutId id="2147484260" r:id="rId20"/>
    <p:sldLayoutId id="2147484299" r:id="rId21"/>
    <p:sldLayoutId id="2147484345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tiff"/><Relationship Id="rId5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 Renderers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Xamarin.Forms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Alejandro Ruiz</a:t>
            </a:r>
          </a:p>
          <a:p>
            <a:r>
              <a:rPr lang="en-US" dirty="0"/>
              <a:t>CTO @ Los </a:t>
            </a:r>
            <a:r>
              <a:rPr lang="en-US" dirty="0" err="1"/>
              <a:t>Xamarinos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alejandroruizva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237" y="3727535"/>
            <a:ext cx="2246135" cy="9511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9968" y="4792662"/>
            <a:ext cx="4166824" cy="14448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43929" y="3727535"/>
            <a:ext cx="606613" cy="95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81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55768" y="1861968"/>
            <a:ext cx="10724938" cy="44379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" y="-1"/>
            <a:ext cx="12434711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05170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55768" y="1861968"/>
            <a:ext cx="10724938" cy="44379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" y="-1"/>
            <a:ext cx="12434711" cy="699452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362568" y="2098357"/>
            <a:ext cx="2847771" cy="291438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</p:spTree>
    <p:extLst>
      <p:ext uri="{BB962C8B-B14F-4D97-AF65-F5344CB8AC3E}">
        <p14:creationId xmlns:p14="http://schemas.microsoft.com/office/powerpoint/2010/main" val="1099992753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5"/>
          <p:cNvSpPr txBox="1">
            <a:spLocks/>
          </p:cNvSpPr>
          <p:nvPr/>
        </p:nvSpPr>
        <p:spPr bwMode="invGray">
          <a:xfrm>
            <a:off x="2179637" y="2278062"/>
            <a:ext cx="8534400" cy="821723"/>
          </a:xfrm>
          <a:prstGeom prst="rect">
            <a:avLst/>
          </a:prstGeom>
        </p:spPr>
        <p:txBody>
          <a:bodyPr vert="horz" wrap="square" lIns="179285" tIns="143428" rIns="179285" bIns="143428" rtlCol="0" anchor="t">
            <a:noAutofit/>
          </a:bodyPr>
          <a:lstStyle>
            <a:lvl1pPr marL="0" indent="0" algn="l" defTabSz="914166" rtl="0" eaLnBrk="1" latinLnBrk="0" hangingPunct="1">
              <a:spcBef>
                <a:spcPct val="20000"/>
              </a:spcBef>
              <a:buFont typeface="Arial" pitchFamily="34" charset="0"/>
              <a:buNone/>
              <a:defRPr sz="6700" kern="1200" spc="-153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 algn="l" defTabSz="91416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7082" indent="-228541" algn="l" defTabSz="9141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739586" indent="-282503" algn="l" defTabSz="914166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33199" indent="-293612" algn="l" defTabSz="914166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3956" indent="-228541" algn="l" defTabSz="9141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38" indent="-228541" algn="l" defTabSz="9141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22" indent="-228541" algn="l" defTabSz="9141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04" indent="-228541" algn="l" defTabSz="91416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67">
              <a:lnSpc>
                <a:spcPct val="60000"/>
              </a:lnSpc>
              <a:buClr>
                <a:srgbClr val="FFFFFF"/>
              </a:buClr>
              <a:buSzPct val="90000"/>
            </a:pPr>
            <a:r>
              <a:rPr lang="en-US" sz="7646" spc="0" dirty="0" smtClean="0">
                <a:solidFill>
                  <a:schemeClr val="bg2"/>
                </a:solidFill>
              </a:rPr>
              <a:t>Gracias, ¿</a:t>
            </a:r>
            <a:r>
              <a:rPr lang="en-US" sz="7646" spc="0" dirty="0" err="1" smtClean="0">
                <a:solidFill>
                  <a:schemeClr val="bg2"/>
                </a:solidFill>
              </a:rPr>
              <a:t>Preguntas</a:t>
            </a:r>
            <a:r>
              <a:rPr lang="en-US" sz="7646" spc="0" dirty="0" smtClean="0">
                <a:solidFill>
                  <a:schemeClr val="bg2"/>
                </a:solidFill>
              </a:rPr>
              <a:t>?</a:t>
            </a:r>
            <a:endParaRPr lang="en-US" sz="7646" spc="0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65454" y="5707062"/>
            <a:ext cx="5230149" cy="94899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8676" tIns="18676" rIns="18676" bIns="18676" numCol="1" spcCol="14288" rtlCol="0" anchor="ctr">
            <a:spAutoFit/>
          </a:bodyPr>
          <a:lstStyle/>
          <a:p>
            <a:r>
              <a:rPr lang="en-US" sz="2000" dirty="0" smtClean="0">
                <a:solidFill>
                  <a:schemeClr val="bg2"/>
                </a:solidFill>
              </a:rPr>
              <a:t>Alejandro Ruiz</a:t>
            </a:r>
          </a:p>
          <a:p>
            <a:r>
              <a:rPr lang="en-US" sz="1961" dirty="0" smtClean="0">
                <a:solidFill>
                  <a:schemeClr val="bg2"/>
                </a:solidFill>
                <a:cs typeface="Arial"/>
              </a:rPr>
              <a:t>Microsoft/</a:t>
            </a:r>
            <a:r>
              <a:rPr lang="en-US" sz="1961" dirty="0" err="1" smtClean="0">
                <a:solidFill>
                  <a:schemeClr val="bg2"/>
                </a:solidFill>
                <a:cs typeface="Arial"/>
              </a:rPr>
              <a:t>Xamarin</a:t>
            </a:r>
            <a:r>
              <a:rPr lang="en-US" sz="1961" dirty="0" smtClean="0">
                <a:solidFill>
                  <a:schemeClr val="bg2"/>
                </a:solidFill>
                <a:cs typeface="Arial"/>
              </a:rPr>
              <a:t> </a:t>
            </a:r>
            <a:r>
              <a:rPr lang="en-US" sz="1961" dirty="0" smtClean="0">
                <a:solidFill>
                  <a:schemeClr val="bg2"/>
                </a:solidFill>
                <a:cs typeface="Arial"/>
              </a:rPr>
              <a:t>MVP &amp; CTO @ Los </a:t>
            </a:r>
            <a:r>
              <a:rPr lang="en-US" sz="1961" dirty="0" err="1" smtClean="0">
                <a:solidFill>
                  <a:schemeClr val="bg2"/>
                </a:solidFill>
                <a:cs typeface="Arial"/>
              </a:rPr>
              <a:t>Xamarinos</a:t>
            </a:r>
            <a:endParaRPr lang="en-US" sz="1961" dirty="0">
              <a:solidFill>
                <a:schemeClr val="bg2"/>
              </a:solidFill>
              <a:cs typeface="Arial"/>
            </a:endParaRPr>
          </a:p>
          <a:p>
            <a:r>
              <a:rPr lang="en-US" sz="1961" dirty="0" smtClean="0">
                <a:solidFill>
                  <a:schemeClr val="bg2"/>
                </a:solidFill>
                <a:latin typeface="+mj-lt"/>
                <a:cs typeface="Arial"/>
              </a:rPr>
              <a:t>Custom </a:t>
            </a:r>
            <a:r>
              <a:rPr lang="en-US" sz="1961" dirty="0" smtClean="0">
                <a:solidFill>
                  <a:schemeClr val="bg2"/>
                </a:solidFill>
                <a:latin typeface="+mj-lt"/>
                <a:cs typeface="Arial"/>
              </a:rPr>
              <a:t>Renderers en </a:t>
            </a:r>
            <a:r>
              <a:rPr lang="en-US" sz="1961" dirty="0" err="1" smtClean="0">
                <a:solidFill>
                  <a:schemeClr val="bg2"/>
                </a:solidFill>
                <a:latin typeface="+mj-lt"/>
                <a:cs typeface="Arial"/>
              </a:rPr>
              <a:t>Xamarin.Forms</a:t>
            </a:r>
            <a:endParaRPr lang="en-US" sz="1961" dirty="0">
              <a:solidFill>
                <a:schemeClr val="bg2"/>
              </a:solidFill>
              <a:latin typeface="+mj-lt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50637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4639" y="295274"/>
            <a:ext cx="9296398" cy="917575"/>
          </a:xfrm>
        </p:spPr>
        <p:txBody>
          <a:bodyPr/>
          <a:lstStyle/>
          <a:p>
            <a:r>
              <a:rPr lang="en-US" dirty="0"/>
              <a:t>Custom Renderer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2072264"/>
            <a:ext cx="10820399" cy="2523768"/>
          </a:xfrm>
        </p:spPr>
        <p:txBody>
          <a:bodyPr/>
          <a:lstStyle/>
          <a:p>
            <a:r>
              <a:rPr lang="en-US" dirty="0" err="1"/>
              <a:t>Poderosa</a:t>
            </a:r>
            <a:r>
              <a:rPr lang="en-US" dirty="0"/>
              <a:t> </a:t>
            </a:r>
            <a:r>
              <a:rPr lang="en-US" dirty="0" err="1"/>
              <a:t>herramienta</a:t>
            </a:r>
            <a:r>
              <a:rPr lang="en-US" dirty="0"/>
              <a:t> que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personalizar</a:t>
            </a:r>
            <a:r>
              <a:rPr lang="en-US" dirty="0"/>
              <a:t>, extender y </a:t>
            </a:r>
            <a:r>
              <a:rPr lang="en-US" dirty="0" err="1"/>
              <a:t>crear</a:t>
            </a:r>
            <a:r>
              <a:rPr lang="en-US" dirty="0"/>
              <a:t> </a:t>
            </a:r>
            <a:r>
              <a:rPr lang="en-US" dirty="0" err="1"/>
              <a:t>nuevas</a:t>
            </a:r>
            <a:r>
              <a:rPr lang="en-US" dirty="0"/>
              <a:t> </a:t>
            </a:r>
            <a:r>
              <a:rPr lang="en-US" dirty="0" err="1"/>
              <a:t>paginas</a:t>
            </a:r>
            <a:r>
              <a:rPr lang="en-US" dirty="0"/>
              <a:t>, </a:t>
            </a:r>
            <a:r>
              <a:rPr lang="en-US" dirty="0" err="1"/>
              <a:t>contenedores</a:t>
            </a:r>
            <a:r>
              <a:rPr lang="en-US" dirty="0"/>
              <a:t> y </a:t>
            </a:r>
            <a:r>
              <a:rPr lang="en-US" dirty="0" err="1"/>
              <a:t>controles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71672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4639" y="295274"/>
            <a:ext cx="9296398" cy="917575"/>
          </a:xfrm>
        </p:spPr>
        <p:txBody>
          <a:bodyPr/>
          <a:lstStyle/>
          <a:p>
            <a:r>
              <a:rPr lang="en-US" dirty="0" err="1"/>
              <a:t>Estructura</a:t>
            </a:r>
            <a:r>
              <a:rPr lang="en-US" dirty="0"/>
              <a:t> de la </a:t>
            </a:r>
            <a:r>
              <a:rPr lang="en-US" dirty="0" err="1"/>
              <a:t>clase</a:t>
            </a:r>
            <a:r>
              <a:rPr lang="en-US" dirty="0"/>
              <a:t> </a:t>
            </a:r>
            <a:r>
              <a:rPr lang="en-US" dirty="0" err="1"/>
              <a:t>ViewRenderer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2072264"/>
            <a:ext cx="9296399" cy="4431983"/>
          </a:xfrm>
        </p:spPr>
        <p:txBody>
          <a:bodyPr/>
          <a:lstStyle/>
          <a:p>
            <a:pPr marL="571500" indent="-571500">
              <a:buFont typeface="Arial" charset="0"/>
              <a:buChar char="•"/>
            </a:pPr>
            <a:r>
              <a:rPr lang="en-US" dirty="0"/>
              <a:t>Control: </a:t>
            </a:r>
            <a:r>
              <a:rPr lang="en-US" dirty="0" err="1"/>
              <a:t>Referencia</a:t>
            </a:r>
            <a:r>
              <a:rPr lang="en-US" dirty="0"/>
              <a:t> al </a:t>
            </a:r>
            <a:r>
              <a:rPr lang="en-US" dirty="0" err="1"/>
              <a:t>objeto</a:t>
            </a:r>
            <a:r>
              <a:rPr lang="en-US" dirty="0"/>
              <a:t> </a:t>
            </a:r>
            <a:r>
              <a:rPr lang="en-US" dirty="0" err="1"/>
              <a:t>gráfico</a:t>
            </a:r>
            <a:r>
              <a:rPr lang="en-US" dirty="0"/>
              <a:t> al que </a:t>
            </a:r>
            <a:r>
              <a:rPr lang="en-US" dirty="0" err="1"/>
              <a:t>efectuaremos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 smtClean="0"/>
              <a:t>cambios</a:t>
            </a:r>
            <a:r>
              <a:rPr lang="en-US" dirty="0" smtClean="0"/>
              <a:t>.</a:t>
            </a:r>
          </a:p>
          <a:p>
            <a:pPr marL="571500" indent="-571500">
              <a:buFont typeface="Arial" charset="0"/>
              <a:buChar char="•"/>
            </a:pPr>
            <a:endParaRPr lang="en-US" dirty="0"/>
          </a:p>
          <a:p>
            <a:pPr marL="571500" indent="-571500">
              <a:buFont typeface="Arial" charset="0"/>
              <a:buChar char="•"/>
            </a:pPr>
            <a:r>
              <a:rPr lang="en-US" dirty="0"/>
              <a:t>Element: </a:t>
            </a:r>
            <a:r>
              <a:rPr lang="en-US" dirty="0" err="1"/>
              <a:t>Referencia</a:t>
            </a:r>
            <a:r>
              <a:rPr lang="en-US" dirty="0"/>
              <a:t> al </a:t>
            </a:r>
            <a:r>
              <a:rPr lang="en-US" dirty="0" err="1"/>
              <a:t>objeto</a:t>
            </a:r>
            <a:r>
              <a:rPr lang="en-US" dirty="0"/>
              <a:t> de la </a:t>
            </a:r>
            <a:r>
              <a:rPr lang="en-US" dirty="0" err="1"/>
              <a:t>capa</a:t>
            </a:r>
            <a:r>
              <a:rPr lang="en-US" dirty="0"/>
              <a:t> forms al que </a:t>
            </a:r>
            <a:r>
              <a:rPr lang="en-US" dirty="0" err="1"/>
              <a:t>pertenece</a:t>
            </a:r>
            <a:r>
              <a:rPr lang="en-US" dirty="0"/>
              <a:t> </a:t>
            </a:r>
            <a:r>
              <a:rPr lang="en-US" dirty="0" err="1"/>
              <a:t>nuestro</a:t>
            </a:r>
            <a:r>
              <a:rPr lang="en-US" dirty="0"/>
              <a:t> renderer.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07390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0972798" cy="917575"/>
          </a:xfrm>
        </p:spPr>
        <p:txBody>
          <a:bodyPr/>
          <a:lstStyle/>
          <a:p>
            <a:r>
              <a:rPr lang="en-US" dirty="0" err="1"/>
              <a:t>Ciclo</a:t>
            </a:r>
            <a:r>
              <a:rPr lang="en-US" dirty="0"/>
              <a:t> de Vida de la </a:t>
            </a:r>
            <a:r>
              <a:rPr lang="en-US" dirty="0" err="1"/>
              <a:t>clase</a:t>
            </a:r>
            <a:r>
              <a:rPr lang="en-US" dirty="0"/>
              <a:t> </a:t>
            </a:r>
            <a:r>
              <a:rPr lang="en-US" dirty="0" err="1"/>
              <a:t>ViewRenderer</a:t>
            </a:r>
            <a:endParaRPr lang="es-ES_trad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212849"/>
            <a:ext cx="12161837" cy="3410164"/>
          </a:xfrm>
        </p:spPr>
        <p:txBody>
          <a:bodyPr/>
          <a:lstStyle/>
          <a:p>
            <a:pPr marL="457200" indent="-457200">
              <a:buFont typeface="Arial" charset="0"/>
              <a:buChar char="•"/>
            </a:pPr>
            <a:r>
              <a:rPr lang="en-US" sz="1800" dirty="0"/>
              <a:t>protected override void </a:t>
            </a:r>
            <a:r>
              <a:rPr lang="en-US" sz="1800" dirty="0" err="1"/>
              <a:t>OnElementPropertyChanged</a:t>
            </a:r>
            <a:r>
              <a:rPr lang="en-US" sz="1800" dirty="0"/>
              <a:t>(object sender, </a:t>
            </a:r>
            <a:r>
              <a:rPr lang="en-US" sz="1800" dirty="0" err="1"/>
              <a:t>PropertyChangedEventArgs</a:t>
            </a:r>
            <a:r>
              <a:rPr lang="en-US" sz="1800" dirty="0"/>
              <a:t> e)</a:t>
            </a:r>
          </a:p>
          <a:p>
            <a:r>
              <a:rPr lang="en-US" sz="2800" dirty="0"/>
              <a:t>Este </a:t>
            </a:r>
            <a:r>
              <a:rPr lang="en-US" sz="2800" dirty="0" err="1"/>
              <a:t>evento</a:t>
            </a:r>
            <a:r>
              <a:rPr lang="en-US" sz="2800" dirty="0"/>
              <a:t> </a:t>
            </a:r>
            <a:r>
              <a:rPr lang="en-US" sz="2800" dirty="0" err="1"/>
              <a:t>es</a:t>
            </a:r>
            <a:r>
              <a:rPr lang="en-US" sz="2800" dirty="0"/>
              <a:t> </a:t>
            </a:r>
            <a:r>
              <a:rPr lang="en-US" sz="2800" dirty="0" err="1"/>
              <a:t>lanzado</a:t>
            </a:r>
            <a:r>
              <a:rPr lang="en-US" sz="2800" dirty="0"/>
              <a:t> </a:t>
            </a:r>
            <a:r>
              <a:rPr lang="en-US" sz="2800" dirty="0" err="1"/>
              <a:t>cuando</a:t>
            </a:r>
            <a:r>
              <a:rPr lang="en-US" sz="2800" dirty="0"/>
              <a:t> </a:t>
            </a:r>
            <a:r>
              <a:rPr lang="en-US" sz="2800" dirty="0" err="1"/>
              <a:t>alguna</a:t>
            </a:r>
            <a:r>
              <a:rPr lang="en-US" sz="2800" dirty="0"/>
              <a:t> de las </a:t>
            </a:r>
            <a:r>
              <a:rPr lang="en-US" sz="2800" dirty="0" err="1"/>
              <a:t>propiedades</a:t>
            </a:r>
            <a:r>
              <a:rPr lang="en-US" sz="2800" dirty="0"/>
              <a:t> de </a:t>
            </a:r>
            <a:r>
              <a:rPr lang="en-US" sz="2800" dirty="0" err="1"/>
              <a:t>nuestro</a:t>
            </a:r>
            <a:r>
              <a:rPr lang="en-US" sz="2800" dirty="0"/>
              <a:t> </a:t>
            </a:r>
            <a:r>
              <a:rPr lang="en-US" sz="2800" dirty="0" err="1"/>
              <a:t>objeto</a:t>
            </a:r>
            <a:r>
              <a:rPr lang="en-US" sz="2800" dirty="0"/>
              <a:t> forms </a:t>
            </a:r>
            <a:r>
              <a:rPr lang="en-US" sz="2800" dirty="0" err="1"/>
              <a:t>es</a:t>
            </a:r>
            <a:r>
              <a:rPr lang="en-US" sz="2800" dirty="0"/>
              <a:t> </a:t>
            </a:r>
            <a:r>
              <a:rPr lang="en-US" sz="2800" dirty="0" err="1"/>
              <a:t>afectado</a:t>
            </a:r>
            <a:r>
              <a:rPr lang="en-US" sz="2800" dirty="0"/>
              <a:t>.</a:t>
            </a:r>
          </a:p>
          <a:p>
            <a:endParaRPr lang="en-US" sz="2800" dirty="0"/>
          </a:p>
          <a:p>
            <a:pPr marL="457200" indent="-457200">
              <a:buFont typeface="Arial" charset="0"/>
              <a:buChar char="•"/>
            </a:pPr>
            <a:r>
              <a:rPr lang="en-US" sz="1800" dirty="0"/>
              <a:t>protected override void </a:t>
            </a:r>
            <a:r>
              <a:rPr lang="en-US" sz="1800" dirty="0" err="1"/>
              <a:t>OnElementChanged</a:t>
            </a:r>
            <a:r>
              <a:rPr lang="en-US" sz="1800" dirty="0"/>
              <a:t>(</a:t>
            </a:r>
            <a:r>
              <a:rPr lang="en-US" sz="1800" dirty="0" err="1"/>
              <a:t>ElementChangedEventArgs</a:t>
            </a:r>
            <a:r>
              <a:rPr lang="en-US" sz="1800" dirty="0"/>
              <a:t>&lt;</a:t>
            </a:r>
            <a:r>
              <a:rPr lang="en-US" sz="1800" dirty="0" err="1"/>
              <a:t>FType</a:t>
            </a:r>
            <a:r>
              <a:rPr lang="en-US" sz="1800" dirty="0"/>
              <a:t>&gt; e)</a:t>
            </a:r>
          </a:p>
          <a:p>
            <a:r>
              <a:rPr lang="en-US" sz="2800" dirty="0"/>
              <a:t>Este </a:t>
            </a:r>
            <a:r>
              <a:rPr lang="en-US" sz="2800" dirty="0" err="1"/>
              <a:t>evento</a:t>
            </a:r>
            <a:r>
              <a:rPr lang="en-US" sz="2800" dirty="0"/>
              <a:t> </a:t>
            </a:r>
            <a:r>
              <a:rPr lang="en-US" sz="2800" dirty="0" err="1"/>
              <a:t>es</a:t>
            </a:r>
            <a:r>
              <a:rPr lang="en-US" sz="2800" dirty="0"/>
              <a:t> </a:t>
            </a:r>
            <a:r>
              <a:rPr lang="en-US" sz="2800" dirty="0" err="1"/>
              <a:t>lanzado</a:t>
            </a:r>
            <a:r>
              <a:rPr lang="en-US" sz="2800" dirty="0"/>
              <a:t> </a:t>
            </a:r>
            <a:r>
              <a:rPr lang="en-US" sz="2800" dirty="0" err="1"/>
              <a:t>cuando</a:t>
            </a:r>
            <a:r>
              <a:rPr lang="en-US" sz="2800" dirty="0"/>
              <a:t> </a:t>
            </a:r>
            <a:r>
              <a:rPr lang="en-US" sz="2800" dirty="0" err="1"/>
              <a:t>nuestro</a:t>
            </a:r>
            <a:r>
              <a:rPr lang="en-US" sz="2800" dirty="0"/>
              <a:t> </a:t>
            </a:r>
            <a:r>
              <a:rPr lang="en-US" sz="2800" dirty="0" err="1"/>
              <a:t>Elemento</a:t>
            </a:r>
            <a:r>
              <a:rPr lang="en-US" sz="2800" dirty="0"/>
              <a:t> principal de forms </a:t>
            </a:r>
            <a:r>
              <a:rPr lang="en-US" sz="2800" dirty="0" err="1"/>
              <a:t>es</a:t>
            </a:r>
            <a:r>
              <a:rPr lang="en-US" sz="2800" dirty="0"/>
              <a:t> </a:t>
            </a:r>
            <a:r>
              <a:rPr lang="en-US" sz="2800" dirty="0" err="1"/>
              <a:t>cambiado</a:t>
            </a:r>
            <a:r>
              <a:rPr lang="en-US" sz="2800" dirty="0"/>
              <a:t> </a:t>
            </a:r>
            <a:r>
              <a:rPr lang="en-US" sz="2800" dirty="0" err="1"/>
              <a:t>ya</a:t>
            </a:r>
            <a:r>
              <a:rPr lang="en-US" sz="2800" dirty="0"/>
              <a:t> se la </a:t>
            </a:r>
            <a:r>
              <a:rPr lang="en-US" sz="2800" dirty="0" err="1"/>
              <a:t>primera</a:t>
            </a:r>
            <a:r>
              <a:rPr lang="en-US" sz="2800" dirty="0"/>
              <a:t> </a:t>
            </a:r>
            <a:r>
              <a:rPr lang="en-US" sz="2800" dirty="0" err="1"/>
              <a:t>vez</a:t>
            </a:r>
            <a:r>
              <a:rPr lang="en-US" sz="2800" dirty="0"/>
              <a:t> </a:t>
            </a:r>
            <a:r>
              <a:rPr lang="en-US" sz="2800" dirty="0" smtClean="0"/>
              <a:t>que se </a:t>
            </a:r>
            <a:r>
              <a:rPr lang="en-US" sz="2800" dirty="0" err="1" smtClean="0"/>
              <a:t>crea</a:t>
            </a:r>
            <a:r>
              <a:rPr lang="en-US" sz="2800" dirty="0" smtClean="0"/>
              <a:t>, </a:t>
            </a:r>
            <a:r>
              <a:rPr lang="en-US" sz="2800" dirty="0"/>
              <a:t>se </a:t>
            </a:r>
            <a:r>
              <a:rPr lang="en-US" sz="2800" dirty="0" err="1"/>
              <a:t>reutiliza</a:t>
            </a:r>
            <a:r>
              <a:rPr lang="en-US" sz="2800" dirty="0"/>
              <a:t> o se </a:t>
            </a:r>
            <a:r>
              <a:rPr lang="en-US" sz="2800" dirty="0" err="1"/>
              <a:t>elimina</a:t>
            </a:r>
            <a:r>
              <a:rPr lang="en-US" sz="2800" dirty="0"/>
              <a:t>.</a:t>
            </a:r>
          </a:p>
          <a:p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57817432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Registro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Código</a:t>
            </a:r>
            <a:endParaRPr lang="es-ES_trad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2072265"/>
            <a:ext cx="12161837" cy="2646878"/>
          </a:xfrm>
        </p:spPr>
        <p:txBody>
          <a:bodyPr/>
          <a:lstStyle/>
          <a:p>
            <a:r>
              <a:rPr lang="en-US" dirty="0" err="1"/>
              <a:t>ExportRenderer</a:t>
            </a:r>
            <a:r>
              <a:rPr lang="en-US" dirty="0"/>
              <a:t> (</a:t>
            </a:r>
            <a:r>
              <a:rPr lang="en-US" dirty="0" err="1"/>
              <a:t>TForms</a:t>
            </a:r>
            <a:r>
              <a:rPr lang="en-US" dirty="0"/>
              <a:t>, </a:t>
            </a:r>
            <a:r>
              <a:rPr lang="en-US" dirty="0" err="1"/>
              <a:t>TNative</a:t>
            </a:r>
            <a:r>
              <a:rPr lang="en-US" dirty="0" smtClean="0"/>
              <a:t>):</a:t>
            </a:r>
          </a:p>
          <a:p>
            <a:r>
              <a:rPr lang="en-US" dirty="0" smtClean="0"/>
              <a:t>Nos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ligar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clase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la </a:t>
            </a:r>
            <a:r>
              <a:rPr lang="en-US" dirty="0" err="1"/>
              <a:t>capa</a:t>
            </a:r>
            <a:r>
              <a:rPr lang="en-US" dirty="0"/>
              <a:t> de Forms a un renderer </a:t>
            </a:r>
            <a:r>
              <a:rPr lang="en-US" dirty="0" err="1" smtClean="0"/>
              <a:t>nativo</a:t>
            </a:r>
            <a:r>
              <a:rPr lang="en-US" dirty="0" smtClean="0"/>
              <a:t>.</a:t>
            </a:r>
            <a:endParaRPr lang="en-US" dirty="0"/>
          </a:p>
          <a:p>
            <a:endParaRPr lang="es-ES_trad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237" y="5073167"/>
            <a:ext cx="9667660" cy="505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26598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7238998" cy="917575"/>
          </a:xfrm>
        </p:spPr>
        <p:txBody>
          <a:bodyPr/>
          <a:lstStyle/>
          <a:p>
            <a:r>
              <a:rPr lang="en-US" dirty="0" smtClean="0"/>
              <a:t>Renderers </a:t>
            </a:r>
            <a:r>
              <a:rPr lang="en-US" dirty="0" err="1" smtClean="0"/>
              <a:t>Prefabricados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15686" y="1690688"/>
            <a:ext cx="3848100" cy="4351338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>
                <a:solidFill>
                  <a:schemeClr val="tx2"/>
                </a:solidFill>
              </a:rPr>
              <a:t>PageRenderer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 smtClean="0">
                <a:solidFill>
                  <a:schemeClr val="tx2"/>
                </a:solidFill>
              </a:rPr>
              <a:t>TabbedRenderer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 smtClean="0">
                <a:solidFill>
                  <a:schemeClr val="tx2"/>
                </a:solidFill>
              </a:rPr>
              <a:t>ViewRenderer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 smtClean="0">
                <a:solidFill>
                  <a:schemeClr val="tx2"/>
                </a:solidFill>
              </a:rPr>
              <a:t>FrameRenderer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 smtClean="0">
                <a:solidFill>
                  <a:schemeClr val="tx2"/>
                </a:solidFill>
              </a:rPr>
              <a:t>ScrollViewRenderer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 smtClean="0">
                <a:solidFill>
                  <a:schemeClr val="tx2"/>
                </a:solidFill>
              </a:rPr>
              <a:t>ActivityIndicatorRenderer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 smtClean="0">
                <a:solidFill>
                  <a:schemeClr val="tx2"/>
                </a:solidFill>
              </a:rPr>
              <a:t>BoxRenderer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 smtClean="0">
                <a:solidFill>
                  <a:schemeClr val="tx2"/>
                </a:solidFill>
              </a:rPr>
              <a:t>ButtonRenderer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 smtClean="0">
                <a:solidFill>
                  <a:schemeClr val="tx2"/>
                </a:solidFill>
              </a:rPr>
              <a:t>CarouselViewRenderer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 smtClean="0">
                <a:solidFill>
                  <a:schemeClr val="tx2"/>
                </a:solidFill>
              </a:rPr>
              <a:t>DatePickerRenderer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 smtClean="0">
                <a:solidFill>
                  <a:schemeClr val="tx2"/>
                </a:solidFill>
              </a:rPr>
              <a:t>EditorRenderer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313237" y="1690688"/>
            <a:ext cx="38481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>
                <a:solidFill>
                  <a:schemeClr val="tx2"/>
                </a:solidFill>
              </a:rPr>
              <a:t>EntryRenderer</a:t>
            </a:r>
            <a:endParaRPr lang="en-US" dirty="0">
              <a:solidFill>
                <a:schemeClr val="tx2"/>
              </a:solidFill>
            </a:endParaRPr>
          </a:p>
          <a:p>
            <a:r>
              <a:rPr lang="en-US" dirty="0" err="1">
                <a:solidFill>
                  <a:schemeClr val="tx2"/>
                </a:solidFill>
              </a:rPr>
              <a:t>ImageRenderer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>
                <a:solidFill>
                  <a:schemeClr val="tx2"/>
                </a:solidFill>
              </a:rPr>
              <a:t>LabelRenderer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>
                <a:solidFill>
                  <a:schemeClr val="tx2"/>
                </a:solidFill>
              </a:rPr>
              <a:t>ListViewRenderer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>
                <a:solidFill>
                  <a:schemeClr val="tx2"/>
                </a:solidFill>
              </a:rPr>
              <a:t>MapRenderer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>
                <a:solidFill>
                  <a:schemeClr val="tx2"/>
                </a:solidFill>
              </a:rPr>
              <a:t>PickerRenderer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>
                <a:solidFill>
                  <a:schemeClr val="tx2"/>
                </a:solidFill>
              </a:rPr>
              <a:t>ProgressBarRenderer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>
                <a:solidFill>
                  <a:schemeClr val="tx2"/>
                </a:solidFill>
              </a:rPr>
              <a:t>SearchBarRenderer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>
                <a:solidFill>
                  <a:schemeClr val="tx2"/>
                </a:solidFill>
              </a:rPr>
              <a:t>SliderRenderer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>
                <a:solidFill>
                  <a:schemeClr val="tx2"/>
                </a:solidFill>
              </a:rPr>
              <a:t>StepperRenderer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>
                <a:solidFill>
                  <a:schemeClr val="tx2"/>
                </a:solidFill>
              </a:rPr>
              <a:t>SwitchRenderer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646987" y="1690688"/>
            <a:ext cx="38481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>
                <a:solidFill>
                  <a:schemeClr val="tx2"/>
                </a:solidFill>
              </a:rPr>
              <a:t>TableViewRenderer</a:t>
            </a:r>
            <a:endParaRPr lang="en-US" dirty="0">
              <a:solidFill>
                <a:schemeClr val="tx2"/>
              </a:solidFill>
            </a:endParaRPr>
          </a:p>
          <a:p>
            <a:r>
              <a:rPr lang="en-US" dirty="0" err="1">
                <a:solidFill>
                  <a:schemeClr val="tx2"/>
                </a:solidFill>
              </a:rPr>
              <a:t>TimePickerRenderer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>
                <a:solidFill>
                  <a:schemeClr val="tx2"/>
                </a:solidFill>
              </a:rPr>
              <a:t>WebViewRenderer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>
                <a:solidFill>
                  <a:schemeClr val="tx2"/>
                </a:solidFill>
              </a:rPr>
              <a:t>EntryCellRenderer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>
                <a:solidFill>
                  <a:schemeClr val="tx2"/>
                </a:solidFill>
              </a:rPr>
              <a:t>SwitchCellRenderer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>
                <a:solidFill>
                  <a:schemeClr val="tx2"/>
                </a:solidFill>
              </a:rPr>
              <a:t>TextCellRenderer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>
                <a:solidFill>
                  <a:schemeClr val="tx2"/>
                </a:solidFill>
              </a:rPr>
              <a:t>ImageCellRenderer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>
                <a:solidFill>
                  <a:schemeClr val="tx2"/>
                </a:solidFill>
              </a:rPr>
              <a:t>ViewCellRenderer</a:t>
            </a:r>
            <a:endParaRPr lang="en-US" dirty="0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543394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554990" y="3954780"/>
            <a:ext cx="9363061" cy="664797"/>
          </a:xfr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goo.gl</a:t>
            </a:r>
            <a:r>
              <a:rPr lang="en-US" dirty="0"/>
              <a:t>/AIdFT6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54989" y="2106613"/>
            <a:ext cx="11149648" cy="1840230"/>
          </a:xfrm>
        </p:spPr>
        <p:txBody>
          <a:bodyPr/>
          <a:lstStyle/>
          <a:p>
            <a:r>
              <a:rPr lang="en-US" smtClean="0"/>
              <a:t>Demo Renderer </a:t>
            </a:r>
            <a:r>
              <a:rPr lang="en-US" dirty="0" err="1" smtClean="0"/>
              <a:t>Prefabricado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118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554990" y="3954780"/>
            <a:ext cx="9363061" cy="664797"/>
          </a:xfr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goo.gl</a:t>
            </a:r>
            <a:r>
              <a:rPr lang="en-US" dirty="0"/>
              <a:t>/AIdFT6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Control Nuevo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13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03237" y="1241426"/>
            <a:ext cx="5257801" cy="1098762"/>
          </a:xfrm>
        </p:spPr>
        <p:txBody>
          <a:bodyPr/>
          <a:lstStyle/>
          <a:p>
            <a:r>
              <a:rPr lang="en-US" dirty="0" err="1" smtClean="0"/>
              <a:t>Referencias</a:t>
            </a:r>
            <a:endParaRPr lang="en-US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37" r="13537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" name="Title 3"/>
          <p:cNvSpPr txBox="1">
            <a:spLocks/>
          </p:cNvSpPr>
          <p:nvPr/>
        </p:nvSpPr>
        <p:spPr>
          <a:xfrm>
            <a:off x="465454" y="2201862"/>
            <a:ext cx="5257801" cy="1237262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6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3600" dirty="0"/>
              <a:t>Custom Renderers:</a:t>
            </a:r>
          </a:p>
          <a:p>
            <a:r>
              <a:rPr lang="en-US" sz="2000" dirty="0">
                <a:solidFill>
                  <a:schemeClr val="bg2"/>
                </a:solidFill>
              </a:rPr>
              <a:t>https://developer.xamarin.com/guides/xamarin-forms/custom-renderer/</a:t>
            </a:r>
          </a:p>
        </p:txBody>
      </p:sp>
    </p:spTree>
    <p:extLst>
      <p:ext uri="{BB962C8B-B14F-4D97-AF65-F5344CB8AC3E}">
        <p14:creationId xmlns:p14="http://schemas.microsoft.com/office/powerpoint/2010/main" val="213289337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onnect_2016_Template_Light">
  <a:themeElements>
    <a:clrScheme name="Custom 2">
      <a:dk1>
        <a:srgbClr val="505050"/>
      </a:dk1>
      <a:lt1>
        <a:srgbClr val="FFFFFF"/>
      </a:lt1>
      <a:dk2>
        <a:srgbClr val="0078D7"/>
      </a:dk2>
      <a:lt2>
        <a:srgbClr val="FFFFFF"/>
      </a:lt2>
      <a:accent1>
        <a:srgbClr val="0078D7"/>
      </a:accent1>
      <a:accent2>
        <a:srgbClr val="5C2D91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TUDIO_SlideTemplate_101116.potx" id="{80CCC0EE-A535-46E1-81E2-2C88D26BF2D9}" vid="{2239D6D4-FF4D-4593-B7F3-45A8D905D3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Microsoft_Connect_2016_STUDIO_SlideTemplate_101416</Template>
  <TotalTime>0</TotalTime>
  <Words>228</Words>
  <Application>Microsoft Macintosh PowerPoint</Application>
  <PresentationFormat>Custom</PresentationFormat>
  <Paragraphs>68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Consolas</vt:lpstr>
      <vt:lpstr>Segoe UI</vt:lpstr>
      <vt:lpstr>Segoe UI Light</vt:lpstr>
      <vt:lpstr>Wingdings</vt:lpstr>
      <vt:lpstr>Arial</vt:lpstr>
      <vt:lpstr>Connect_2016_Template_Light</vt:lpstr>
      <vt:lpstr>Custom Renderers en Xamarin.Forms</vt:lpstr>
      <vt:lpstr>Custom Renderer</vt:lpstr>
      <vt:lpstr>Estructura de la clase ViewRenderer</vt:lpstr>
      <vt:lpstr>Ciclo de Vida de la clase ViewRenderer</vt:lpstr>
      <vt:lpstr>Registro en Código</vt:lpstr>
      <vt:lpstr>Renderers Prefabricados</vt:lpstr>
      <vt:lpstr>Demo Renderer Prefabricado</vt:lpstr>
      <vt:lpstr>Demo Control Nuevo</vt:lpstr>
      <vt:lpstr>Referencias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2016-11-15T17:52:52Z</dcterms:created>
  <dcterms:modified xsi:type="dcterms:W3CDTF">2017-04-06T19:41:38Z</dcterms:modified>
  <cp:category/>
</cp:coreProperties>
</file>

<file path=docProps/thumbnail.jpeg>
</file>